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59" r:id="rId3"/>
    <p:sldId id="274" r:id="rId4"/>
    <p:sldId id="273" r:id="rId5"/>
    <p:sldId id="275" r:id="rId6"/>
    <p:sldId id="271" r:id="rId7"/>
    <p:sldId id="272" r:id="rId8"/>
    <p:sldId id="276" r:id="rId9"/>
    <p:sldId id="277" r:id="rId10"/>
    <p:sldId id="278" r:id="rId11"/>
    <p:sldId id="279" r:id="rId12"/>
    <p:sldId id="280" r:id="rId13"/>
    <p:sldId id="282" r:id="rId14"/>
    <p:sldId id="281" r:id="rId15"/>
    <p:sldId id="284" r:id="rId16"/>
    <p:sldId id="285" r:id="rId17"/>
    <p:sldId id="286" r:id="rId18"/>
    <p:sldId id="287" r:id="rId19"/>
    <p:sldId id="293" r:id="rId20"/>
    <p:sldId id="288" r:id="rId21"/>
    <p:sldId id="289" r:id="rId22"/>
    <p:sldId id="290" r:id="rId23"/>
    <p:sldId id="291" r:id="rId24"/>
    <p:sldId id="294" r:id="rId25"/>
    <p:sldId id="295" r:id="rId26"/>
    <p:sldId id="296" r:id="rId27"/>
    <p:sldId id="297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E6A75F-1242-4CFD-92F6-23320D5DA290}">
  <a:tblStyle styleId="{9AE6A75F-1242-4CFD-92F6-23320D5DA2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84"/>
    <p:restoredTop sz="94650"/>
  </p:normalViewPr>
  <p:slideViewPr>
    <p:cSldViewPr snapToGrid="0">
      <p:cViewPr varScale="1">
        <p:scale>
          <a:sx n="146" d="100"/>
          <a:sy n="146" d="100"/>
        </p:scale>
        <p:origin x="168" y="4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9D24E-97D9-8283-935F-C37D1F33F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69AE3A-7BE6-9524-1CF2-602DAC6BAD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CC3DF3-B360-6930-673D-645E8BD5D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17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5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05C75-441C-7015-DC6F-3162D5F1E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3F02D2-0B9D-F251-9A62-7CC3F0FF80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6606D4-60C6-2BD1-2370-D4AADB621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986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ACA93-B58D-C466-A158-0EA3971D8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295471-23D8-631F-BED7-94EAD9B70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795F62-2E54-A024-4066-89AFAE531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95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A7BE-06B7-117C-A6F8-CD2852B90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150A14-63C9-951A-3913-830D1CC90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1929C0-3B8A-A67F-DB33-5FF3BD95D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82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7C517-EE61-34C4-D50A-859B7292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4078CC-C18C-44EA-48E0-1C9BF0C06E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2BC8E-9BCC-4B50-6AFD-92484D599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0b68bf0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0b68bf0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40AD7C5-01CD-D05B-0B8D-B997BAAB3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0b68bf0c_0_6:notes">
            <a:extLst>
              <a:ext uri="{FF2B5EF4-FFF2-40B4-BE49-F238E27FC236}">
                <a16:creationId xmlns:a16="http://schemas.microsoft.com/office/drawing/2014/main" id="{A8FC3533-182D-FD8B-D944-21D3B0C10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0b68bf0c_0_6:notes">
            <a:extLst>
              <a:ext uri="{FF2B5EF4-FFF2-40B4-BE49-F238E27FC236}">
                <a16:creationId xmlns:a16="http://schemas.microsoft.com/office/drawing/2014/main" id="{4A57AF13-D493-D008-A37E-55675E6B4B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09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A010AD5-7F54-7385-7DD1-3A1AE132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0b68bf0c_0_6:notes">
            <a:extLst>
              <a:ext uri="{FF2B5EF4-FFF2-40B4-BE49-F238E27FC236}">
                <a16:creationId xmlns:a16="http://schemas.microsoft.com/office/drawing/2014/main" id="{3AAB108E-5155-FD14-1582-4ACF8D313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0b68bf0c_0_6:notes">
            <a:extLst>
              <a:ext uri="{FF2B5EF4-FFF2-40B4-BE49-F238E27FC236}">
                <a16:creationId xmlns:a16="http://schemas.microsoft.com/office/drawing/2014/main" id="{309EF0C1-811A-83F4-9A1B-B74EC2C7CA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7733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C3F0BAA-EF1C-27D3-DA5D-E9797D8C4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0b68bf0c_0_6:notes">
            <a:extLst>
              <a:ext uri="{FF2B5EF4-FFF2-40B4-BE49-F238E27FC236}">
                <a16:creationId xmlns:a16="http://schemas.microsoft.com/office/drawing/2014/main" id="{A66F4B0E-7360-2772-BAD6-3983310358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0b68bf0c_0_6:notes">
            <a:extLst>
              <a:ext uri="{FF2B5EF4-FFF2-40B4-BE49-F238E27FC236}">
                <a16:creationId xmlns:a16="http://schemas.microsoft.com/office/drawing/2014/main" id="{3B1B46C0-E999-E9BC-A187-50216004F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490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5CA3BF21-F0D9-A793-65B0-B0FE99E68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10b68bf0c_0_0:notes">
            <a:extLst>
              <a:ext uri="{FF2B5EF4-FFF2-40B4-BE49-F238E27FC236}">
                <a16:creationId xmlns:a16="http://schemas.microsoft.com/office/drawing/2014/main" id="{D8A851A3-0BA4-ED96-B528-725C31265A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10b68bf0c_0_0:notes">
            <a:extLst>
              <a:ext uri="{FF2B5EF4-FFF2-40B4-BE49-F238E27FC236}">
                <a16:creationId xmlns:a16="http://schemas.microsoft.com/office/drawing/2014/main" id="{6BE14A60-D3B3-FC70-AC06-CF091ED83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latin typeface="Aptos" panose="020B0004020202020204" pitchFamily="34" charset="0"/>
              </a:rPr>
              <a:t>P-values commonly reported &amp; Heavy-tailed models frequently appear</a:t>
            </a:r>
            <a:endParaRPr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1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>
          <a:extLst>
            <a:ext uri="{FF2B5EF4-FFF2-40B4-BE49-F238E27FC236}">
              <a16:creationId xmlns:a16="http://schemas.microsoft.com/office/drawing/2014/main" id="{F8AB0927-6825-0C63-DC03-1EB6036F6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10b68bf0c_0_0:notes">
            <a:extLst>
              <a:ext uri="{FF2B5EF4-FFF2-40B4-BE49-F238E27FC236}">
                <a16:creationId xmlns:a16="http://schemas.microsoft.com/office/drawing/2014/main" id="{C68B00FE-3F27-30A4-93AB-B2E3FB975F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210b68bf0c_0_0:notes">
            <a:extLst>
              <a:ext uri="{FF2B5EF4-FFF2-40B4-BE49-F238E27FC236}">
                <a16:creationId xmlns:a16="http://schemas.microsoft.com/office/drawing/2014/main" id="{A2FD4695-E223-55F5-E816-9BE2A90698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897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Aptos" panose="020B0004020202020204" pitchFamily="34" charset="0"/>
              </a:rPr>
              <a:t>Model misspecification occurs when the set of probability distributions considered by a statistician does not include the distribution that generated the observed data</a:t>
            </a:r>
          </a:p>
        </p:txBody>
      </p:sp>
    </p:spTree>
    <p:extLst>
      <p:ext uri="{BB962C8B-B14F-4D97-AF65-F5344CB8AC3E}">
        <p14:creationId xmlns:p14="http://schemas.microsoft.com/office/powerpoint/2010/main" val="1345539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72BE-E504-45DD-E4A6-8C30D7EBC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AA95C8-F79F-6BAC-4FB8-882676D03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C688AF-FF42-0CA1-E1FD-9699A9593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latin typeface="Aptos" panose="020B0004020202020204" pitchFamily="34" charset="0"/>
              </a:rPr>
              <a:t>Danish Insurance Fire Losses with n=2492. </a:t>
            </a:r>
            <a:r>
              <a:rPr lang="en-US" sz="800" dirty="0" err="1">
                <a:latin typeface="Aptos" panose="020B0004020202020204" pitchFamily="34" charset="0"/>
              </a:rPr>
              <a:t>SMPracticals</a:t>
            </a:r>
            <a:r>
              <a:rPr lang="en-US" sz="800" dirty="0">
                <a:latin typeface="Aptos" panose="020B0004020202020204" pitchFamily="34" charset="0"/>
              </a:rPr>
              <a:t> package and </a:t>
            </a:r>
            <a:r>
              <a:rPr lang="en-US" sz="800" dirty="0" err="1">
                <a:latin typeface="Aptos" panose="020B0004020202020204" pitchFamily="34" charset="0"/>
              </a:rPr>
              <a:t>rbinom</a:t>
            </a:r>
            <a:endParaRPr lang="en-US" sz="8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44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Red" type="title">
  <p:cSld name="TITLE">
    <p:bg>
      <p:bgPr>
        <a:solidFill>
          <a:srgbClr val="C4123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Miami University logo" title="Miami University log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325" y="280250"/>
            <a:ext cx="2270744" cy="19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25350" y="2517875"/>
            <a:ext cx="79569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25350" y="1996775"/>
            <a:ext cx="82449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Tan 1">
  <p:cSld name="TITLE_AND_TWO_COLUMN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157842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4832400" y="157842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title" idx="3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idx="4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Red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body" idx="1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2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3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title" idx="4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Tan 1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311700" y="1578425"/>
            <a:ext cx="39999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4832400" y="1578425"/>
            <a:ext cx="3999900" cy="32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3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ed 1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ed 1 1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575325" y="1499350"/>
            <a:ext cx="2965200" cy="308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an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ldNum" idx="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Red 2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- Tan 2">
  <p:cSld name="TITLE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ype 1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4123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265500" y="1996850"/>
            <a:ext cx="3712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"/>
          </p:nvPr>
        </p:nvSpPr>
        <p:spPr>
          <a:xfrm>
            <a:off x="4926800" y="641200"/>
            <a:ext cx="39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type 2">
  <p:cSld name="MAIN_POIN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EDEC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265500" y="1996850"/>
            <a:ext cx="37128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4926800" y="641200"/>
            <a:ext cx="3905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Imag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 descr="Miami University logo" title="Miami University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25" y="280250"/>
            <a:ext cx="2270744" cy="192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525350" y="2517875"/>
            <a:ext cx="7956900" cy="17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25350" y="1996775"/>
            <a:ext cx="82449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490250" y="723398"/>
            <a:ext cx="6367800" cy="31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 idx="2"/>
          </p:nvPr>
        </p:nvSpPr>
        <p:spPr>
          <a:xfrm>
            <a:off x="490250" y="3939423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Red" type="secHead">
  <p:cSld name="SECTION_HEADER">
    <p:bg>
      <p:bgPr>
        <a:solidFill>
          <a:srgbClr val="C41230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525350" y="931937"/>
            <a:ext cx="79569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25350" y="2764327"/>
            <a:ext cx="8244900" cy="4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25" y="-8400"/>
            <a:ext cx="236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rot="5400000">
            <a:off x="4454525" y="452250"/>
            <a:ext cx="236700" cy="91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5687" y="3548550"/>
            <a:ext cx="1599474" cy="13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- Tan">
  <p:cSld name="SECTION_HEADER_1">
    <p:bg>
      <p:bgPr>
        <a:solidFill>
          <a:srgbClr val="EDECE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ctrTitle"/>
          </p:nvPr>
        </p:nvSpPr>
        <p:spPr>
          <a:xfrm>
            <a:off x="525350" y="931937"/>
            <a:ext cx="79569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None/>
              <a:defRPr sz="4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525350" y="2664112"/>
            <a:ext cx="82449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-25" y="-8400"/>
            <a:ext cx="236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rot="5400000">
            <a:off x="4454525" y="452250"/>
            <a:ext cx="236700" cy="91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 descr="Miami University logo" title="Miami University logo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5687" y="3548550"/>
            <a:ext cx="1599474" cy="13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ed 1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Tan 1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Red 2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Tan 2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- Red 1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311700" y="157842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4832400" y="157842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3"/>
          </p:nvPr>
        </p:nvSpPr>
        <p:spPr>
          <a:xfrm>
            <a:off x="355525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 idx="4"/>
          </p:nvPr>
        </p:nvSpPr>
        <p:spPr>
          <a:xfrm>
            <a:off x="4832400" y="1158725"/>
            <a:ext cx="3956100" cy="3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None/>
              <a:defRPr sz="1800">
                <a:solidFill>
                  <a:srgbClr val="C4123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8472450" y="4805549"/>
            <a:ext cx="548700" cy="3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Char char="○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ctrTitle"/>
          </p:nvPr>
        </p:nvSpPr>
        <p:spPr>
          <a:xfrm>
            <a:off x="72429" y="1983720"/>
            <a:ext cx="8944822" cy="867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400" b="1" dirty="0">
                <a:latin typeface="Aptos" panose="020B0004020202020204" pitchFamily="34" charset="0"/>
              </a:rPr>
              <a:t>Can we rely on p-values?</a:t>
            </a:r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1"/>
          </p:nvPr>
        </p:nvSpPr>
        <p:spPr>
          <a:xfrm>
            <a:off x="72429" y="2985907"/>
            <a:ext cx="8244900" cy="867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2400" i="1" dirty="0">
                <a:latin typeface="Aptos" panose="020B0004020202020204" pitchFamily="34" charset="0"/>
              </a:rPr>
              <a:t>A Simulation-Based Reassessment of Goodness-of-Fit Tests in Actuarial Science</a:t>
            </a:r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1"/>
          </p:nvPr>
        </p:nvSpPr>
        <p:spPr>
          <a:xfrm>
            <a:off x="153909" y="4227968"/>
            <a:ext cx="8244900" cy="8038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ptos" panose="020B0004020202020204" pitchFamily="34" charset="0"/>
              </a:rPr>
              <a:t>MICHAEL OKANTA</a:t>
            </a:r>
            <a:br>
              <a:rPr lang="en" sz="2000" b="1" dirty="0">
                <a:latin typeface="Aptos" panose="020B0004020202020204" pitchFamily="34" charset="0"/>
              </a:rPr>
            </a:br>
            <a:r>
              <a:rPr lang="en" sz="2000" b="1" dirty="0">
                <a:latin typeface="Aptos" panose="020B0004020202020204" pitchFamily="34" charset="0"/>
              </a:rPr>
              <a:t>MSc. Statistics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B59FD-2DEF-C7C8-C30E-66FC6C21D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24964-F610-3466-359C-50AAE64B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Why These Models?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47378DD0-F642-96D4-302D-5DD9768F8429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Burr Mixture: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Recognized for its </a:t>
            </a:r>
            <a:r>
              <a:rPr lang="en-US" sz="1400" b="1" dirty="0">
                <a:latin typeface="Aptos" panose="020B0004020202020204" pitchFamily="34" charset="0"/>
              </a:rPr>
              <a:t>flexibility</a:t>
            </a:r>
            <a:r>
              <a:rPr lang="en-US" sz="1400" dirty="0">
                <a:latin typeface="Aptos" panose="020B0004020202020204" pitchFamily="34" charset="0"/>
              </a:rPr>
              <a:t>, capable of mimicking shapes from normal, gamma, lognormal, and various Pearson families.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Underutilized in real-world data applications</a:t>
            </a:r>
            <a:r>
              <a:rPr lang="en-US" sz="1400" dirty="0">
                <a:latin typeface="Aptos" panose="020B0004020202020204" pitchFamily="34" charset="0"/>
              </a:rPr>
              <a:t> (Rodriguez, 1977; Tadikamalla, 1980).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Provides a realistic heavy-tailed structure crucial for actuarial risk modeling.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Lognormal: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Identified as </a:t>
            </a:r>
            <a:r>
              <a:rPr lang="en-US" sz="1400" b="1" dirty="0">
                <a:latin typeface="Aptos" panose="020B0004020202020204" pitchFamily="34" charset="0"/>
              </a:rPr>
              <a:t>the best fit</a:t>
            </a:r>
            <a:r>
              <a:rPr lang="en-US" sz="1400" dirty="0">
                <a:latin typeface="Aptos" panose="020B0004020202020204" pitchFamily="34" charset="0"/>
              </a:rPr>
              <a:t> for left-truncated loss data using AIC, BIC, VaR, and TVaR.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Left-truncation reflects </a:t>
            </a:r>
            <a:r>
              <a:rPr lang="en-US" sz="1400" b="1" dirty="0">
                <a:latin typeface="Aptos" panose="020B0004020202020204" pitchFamily="34" charset="0"/>
              </a:rPr>
              <a:t>common actuarial censoring scenarios</a:t>
            </a:r>
            <a:r>
              <a:rPr lang="en-US" sz="1400" dirty="0">
                <a:latin typeface="Aptos" panose="020B0004020202020204" pitchFamily="34" charset="0"/>
              </a:rPr>
              <a:t> (e.g., deductible thresholds).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Why These Two?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Together they represent </a:t>
            </a:r>
            <a:r>
              <a:rPr lang="en-US" sz="1400" b="1" dirty="0">
                <a:latin typeface="Aptos" panose="020B0004020202020204" pitchFamily="34" charset="0"/>
              </a:rPr>
              <a:t>two different real-world modeling challenges</a:t>
            </a:r>
            <a:r>
              <a:rPr lang="en-US" sz="1400" dirty="0">
                <a:latin typeface="Aptos" panose="020B0004020202020204" pitchFamily="34" charset="0"/>
              </a:rPr>
              <a:t>: heavy tails and truncation.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Their </a:t>
            </a:r>
            <a:r>
              <a:rPr lang="en-US" sz="1400" b="1" dirty="0">
                <a:latin typeface="Aptos" panose="020B0004020202020204" pitchFamily="34" charset="0"/>
              </a:rPr>
              <a:t>empirical selection as best models</a:t>
            </a:r>
            <a:r>
              <a:rPr lang="en-US" sz="1400" dirty="0">
                <a:latin typeface="Aptos" panose="020B0004020202020204" pitchFamily="34" charset="0"/>
              </a:rPr>
              <a:t> ensures that the simulations are grounded in actuarial practice, not hypothetical choices.</a:t>
            </a:r>
          </a:p>
        </p:txBody>
      </p:sp>
    </p:spTree>
    <p:extLst>
      <p:ext uri="{BB962C8B-B14F-4D97-AF65-F5344CB8AC3E}">
        <p14:creationId xmlns:p14="http://schemas.microsoft.com/office/powerpoint/2010/main" val="330738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9F731-609E-2BF7-3BC7-1BCFE0124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61FEE-F505-63F5-5807-EC6495E1E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Why Local Model Misspecification?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F029B1CB-A8B0-347E-6E07-75A5C5F2DEE6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en-US" sz="1400" dirty="0">
                <a:latin typeface="Aptos" panose="020B0004020202020204" pitchFamily="34" charset="0"/>
              </a:rPr>
              <a:t>Main idea is to challenge the tests with subtle, actuarially relevant shifts, not obvious model errors.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In practice, even the “best” model is just an approximation. Slight estimation errors are </a:t>
            </a:r>
            <a:r>
              <a:rPr lang="en-US" sz="1400" b="1" dirty="0">
                <a:latin typeface="Aptos" panose="020B0004020202020204" pitchFamily="34" charset="0"/>
              </a:rPr>
              <a:t>inevitable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  <a:endParaRPr lang="en-US" sz="1400" b="1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Introduce small deviations (3–8% parameter shifts) to simulate </a:t>
            </a:r>
            <a:r>
              <a:rPr lang="en-US" sz="1400" b="1" dirty="0">
                <a:latin typeface="Aptos" panose="020B0004020202020204" pitchFamily="34" charset="0"/>
              </a:rPr>
              <a:t>realistic modeling uncertainty, </a:t>
            </a:r>
            <a:r>
              <a:rPr lang="en-US" sz="1400" dirty="0">
                <a:latin typeface="Aptos" panose="020B0004020202020204" pitchFamily="34" charset="0"/>
              </a:rPr>
              <a:t>not obvious model failures.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Helps assess whether GoF tests can detect </a:t>
            </a:r>
            <a:r>
              <a:rPr lang="en-US" sz="1400" i="1" dirty="0">
                <a:latin typeface="Aptos" panose="020B0004020202020204" pitchFamily="34" charset="0"/>
              </a:rPr>
              <a:t>meaningful</a:t>
            </a:r>
            <a:r>
              <a:rPr lang="en-US" sz="1400" dirty="0">
                <a:latin typeface="Aptos" panose="020B0004020202020204" pitchFamily="34" charset="0"/>
              </a:rPr>
              <a:t> but </a:t>
            </a:r>
            <a:r>
              <a:rPr lang="en-US" sz="1400" i="1" dirty="0">
                <a:latin typeface="Aptos" panose="020B0004020202020204" pitchFamily="34" charset="0"/>
              </a:rPr>
              <a:t>subtle</a:t>
            </a:r>
            <a:r>
              <a:rPr lang="en-US" sz="1400" dirty="0">
                <a:latin typeface="Aptos" panose="020B0004020202020204" pitchFamily="34" charset="0"/>
              </a:rPr>
              <a:t> model misfit.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Avoids trivial rejections, ensuring that test power reflects </a:t>
            </a:r>
            <a:r>
              <a:rPr lang="en-US" sz="1400" b="1" dirty="0">
                <a:latin typeface="Aptos" panose="020B0004020202020204" pitchFamily="34" charset="0"/>
              </a:rPr>
              <a:t>practical usefulness</a:t>
            </a:r>
            <a:r>
              <a:rPr lang="en-US" sz="1400" dirty="0">
                <a:latin typeface="Aptos" panose="020B0004020202020204" pitchFamily="34" charset="0"/>
              </a:rPr>
              <a:t>, not just theoretical correctness.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Local misspecification is </a:t>
            </a:r>
            <a:r>
              <a:rPr lang="en-US" sz="1400" b="1" dirty="0">
                <a:latin typeface="Aptos" panose="020B0004020202020204" pitchFamily="34" charset="0"/>
              </a:rPr>
              <a:t>essential</a:t>
            </a:r>
            <a:r>
              <a:rPr lang="en-US" sz="1400" dirty="0">
                <a:latin typeface="Aptos" panose="020B0004020202020204" pitchFamily="34" charset="0"/>
              </a:rPr>
              <a:t> for understanding the sensitivity and robustness of GoF tests in actuarial science.</a:t>
            </a:r>
          </a:p>
          <a:p>
            <a:pPr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BAD75-6FC8-3F26-676F-77FD0DFA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E296-E8E9-0530-5D43-41D795A59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Burr Mixture Model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A9A77A0B-7EDF-7E5E-46DA-5DAF02A54F11}"/>
              </a:ext>
            </a:extLst>
          </p:cNvPr>
          <p:cNvSpPr txBox="1">
            <a:spLocks/>
          </p:cNvSpPr>
          <p:nvPr/>
        </p:nvSpPr>
        <p:spPr>
          <a:xfrm>
            <a:off x="6138250" y="3713643"/>
            <a:ext cx="2793638" cy="1367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4" name="Picture 3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2A7341FF-2142-1AD1-E910-1238FF54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2" y="1112174"/>
            <a:ext cx="5595042" cy="1280160"/>
          </a:xfrm>
          <a:prstGeom prst="rect">
            <a:avLst/>
          </a:prstGeom>
        </p:spPr>
      </p:pic>
      <p:pic>
        <p:nvPicPr>
          <p:cNvPr id="9" name="Picture 8" descr="A black text with black text&#10;&#10;AI-generated content may be incorrect.">
            <a:extLst>
              <a:ext uri="{FF2B5EF4-FFF2-40B4-BE49-F238E27FC236}">
                <a16:creationId xmlns:a16="http://schemas.microsoft.com/office/drawing/2014/main" id="{6DBF4CAA-627A-D3B4-EE0A-D2F139F1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2" y="2495558"/>
            <a:ext cx="5361595" cy="822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BA6912-1C77-157E-9CDF-89461FCB9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47" y="3442433"/>
            <a:ext cx="5361594" cy="5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7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7834A-7B22-AE34-2D82-4E32FCB08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F82D-43FE-50D9-5EE0-9334E179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Lognormal Model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ADB94A17-7163-BC0D-F662-2FA6864FFF36}"/>
              </a:ext>
            </a:extLst>
          </p:cNvPr>
          <p:cNvSpPr txBox="1">
            <a:spLocks/>
          </p:cNvSpPr>
          <p:nvPr/>
        </p:nvSpPr>
        <p:spPr>
          <a:xfrm>
            <a:off x="217283" y="1008950"/>
            <a:ext cx="8714605" cy="407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Losses are adjusted to 2002 Euro values and </a:t>
            </a:r>
            <a:r>
              <a:rPr lang="en-US" sz="1400" b="1" dirty="0">
                <a:latin typeface="Aptos" panose="020B0004020202020204" pitchFamily="34" charset="0"/>
              </a:rPr>
              <a:t>left-truncated at €1.2 million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Model Definition:</a:t>
            </a:r>
          </a:p>
          <a:p>
            <a:pPr marL="114300" indent="0"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Null model parameters:</a:t>
            </a:r>
            <a:r>
              <a:rPr lang="en-US" sz="1400" dirty="0">
                <a:latin typeface="Aptos" panose="020B0004020202020204" pitchFamily="34" charset="0"/>
              </a:rPr>
              <a:t> </a:t>
            </a:r>
            <a:r>
              <a:rPr lang="el-GR" sz="1400" dirty="0">
                <a:latin typeface="Aptos" panose="020B0004020202020204" pitchFamily="34" charset="0"/>
              </a:rPr>
              <a:t>μ=14.3259,  σ=0.5015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Misspecified alternative:</a:t>
            </a:r>
            <a:r>
              <a:rPr lang="en-US" sz="1400" dirty="0">
                <a:latin typeface="Aptos" panose="020B0004020202020204" pitchFamily="34" charset="0"/>
              </a:rPr>
              <a:t> </a:t>
            </a:r>
            <a:r>
              <a:rPr lang="el-GR" sz="1400" dirty="0">
                <a:latin typeface="Aptos" panose="020B0004020202020204" pitchFamily="34" charset="0"/>
              </a:rPr>
              <a:t>μ=14,  σ=1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Sampling Method: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Samples are generated via an </a:t>
            </a:r>
            <a:r>
              <a:rPr lang="en-US" sz="1400" b="1" dirty="0">
                <a:latin typeface="Aptos" panose="020B0004020202020204" pitchFamily="34" charset="0"/>
              </a:rPr>
              <a:t>acceptance-rejection method</a:t>
            </a:r>
            <a:r>
              <a:rPr lang="en-US" sz="1400" dirty="0">
                <a:latin typeface="Aptos" panose="020B0004020202020204" pitchFamily="34" charset="0"/>
              </a:rPr>
              <a:t>, drawing from the untruncated lognormal and retaining values ≥1.2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This ensures realistic truncated samples under both the null and alternative.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None/>
            </a:pPr>
            <a:endParaRPr lang="en-US" sz="1400" b="1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6F3A2D-32B1-3C81-73F0-200BF81A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73" y="1853756"/>
            <a:ext cx="5923230" cy="109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4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DD8D1-F4B1-9865-19DF-DE9EDECA9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PDF Plots of Models</a:t>
            </a:r>
          </a:p>
        </p:txBody>
      </p:sp>
      <p:pic>
        <p:nvPicPr>
          <p:cNvPr id="9" name="Picture 8" descr="A graph of a number of gray and red lines&#10;&#10;AI-generated content may be incorrect.">
            <a:extLst>
              <a:ext uri="{FF2B5EF4-FFF2-40B4-BE49-F238E27FC236}">
                <a16:creationId xmlns:a16="http://schemas.microsoft.com/office/drawing/2014/main" id="{651B8013-B64A-C973-DB2B-055D8A9B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085" y="1348966"/>
            <a:ext cx="3907215" cy="254459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8ACB8A8D-A7DE-04CF-8305-0980B79D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249945"/>
            <a:ext cx="4332728" cy="264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3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0B50-2B4F-BF2F-D753-E8262FEF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P-value distributions – Burr Mixture (Null) 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9957DD-582B-B60E-6DED-D43909F0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9" y="1008950"/>
            <a:ext cx="8111906" cy="407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04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ABFB3-AED3-BF22-1614-1B988B016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BEFF-D6A0-F85A-F5D2-18DB5E81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P-value distributions – Burr Mixture (Alternative)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64897-E00A-3235-1DFF-817012D5D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21" y="1003912"/>
            <a:ext cx="8087349" cy="413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4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7D8A-24DE-ABDE-D1A9-EE4DF4CFB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Power Curve Comparison Across Alpha Levels</a:t>
            </a:r>
            <a:endParaRPr lang="en-US" sz="2800" dirty="0"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FB887-EE04-130C-0766-CA8012546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" y="1186004"/>
            <a:ext cx="9008198" cy="38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1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ADCD-BA6A-C31E-0018-67F12231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Empirical Type I Error and Power at </a:t>
            </a:r>
            <a:r>
              <a:rPr lang="el-GR" sz="2800" b="1" dirty="0">
                <a:latin typeface="Aptos" panose="020B0004020202020204" pitchFamily="34" charset="0"/>
              </a:rPr>
              <a:t>α = 0.05</a:t>
            </a:r>
            <a:endParaRPr lang="en-US" sz="2800" dirty="0">
              <a:latin typeface="Aptos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10BCA4-D48A-904E-E008-E1EAB8755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5360"/>
              </p:ext>
            </p:extLst>
          </p:nvPr>
        </p:nvGraphicFramePr>
        <p:xfrm>
          <a:off x="121577" y="1464310"/>
          <a:ext cx="8877568" cy="2214880"/>
        </p:xfrm>
        <a:graphic>
          <a:graphicData uri="http://schemas.openxmlformats.org/drawingml/2006/table">
            <a:tbl>
              <a:tblPr firstRow="1" bandRow="1">
                <a:tableStyleId>{9AE6A75F-1242-4CFD-92F6-23320D5DA290}</a:tableStyleId>
              </a:tblPr>
              <a:tblGrid>
                <a:gridCol w="1186004">
                  <a:extLst>
                    <a:ext uri="{9D8B030D-6E8A-4147-A177-3AD203B41FA5}">
                      <a16:colId xmlns:a16="http://schemas.microsoft.com/office/drawing/2014/main" val="4014064487"/>
                    </a:ext>
                  </a:extLst>
                </a:gridCol>
                <a:gridCol w="1747319">
                  <a:extLst>
                    <a:ext uri="{9D8B030D-6E8A-4147-A177-3AD203B41FA5}">
                      <a16:colId xmlns:a16="http://schemas.microsoft.com/office/drawing/2014/main" val="2318656251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61888699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val="3273646982"/>
                    </a:ext>
                  </a:extLst>
                </a:gridCol>
                <a:gridCol w="2223271">
                  <a:extLst>
                    <a:ext uri="{9D8B030D-6E8A-4147-A177-3AD203B41FA5}">
                      <a16:colId xmlns:a16="http://schemas.microsoft.com/office/drawing/2014/main" val="1632216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KS (Type I / Power)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AD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CvM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Chi-sq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9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 / 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1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 / 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82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815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D956FE8-23A7-B3BE-9DAC-468974A0D65A}"/>
              </a:ext>
            </a:extLst>
          </p:cNvPr>
          <p:cNvSpPr txBox="1"/>
          <p:nvPr/>
        </p:nvSpPr>
        <p:spPr>
          <a:xfrm>
            <a:off x="224235" y="3798452"/>
            <a:ext cx="2685942" cy="139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/>
              <a:t>KS (n=710)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AD (n=450)</a:t>
            </a:r>
          </a:p>
          <a:p>
            <a:pPr>
              <a:lnSpc>
                <a:spcPct val="150000"/>
              </a:lnSpc>
            </a:pPr>
            <a:r>
              <a:rPr lang="en-US" i="1" dirty="0"/>
              <a:t>CvM (n=550)</a:t>
            </a:r>
          </a:p>
          <a:p>
            <a:pPr>
              <a:lnSpc>
                <a:spcPct val="150000"/>
              </a:lnSpc>
            </a:pPr>
            <a:r>
              <a:rPr lang="en-US" i="1" dirty="0"/>
              <a:t>Chi-square (n=730)</a:t>
            </a:r>
          </a:p>
        </p:txBody>
      </p:sp>
    </p:spTree>
    <p:extLst>
      <p:ext uri="{BB962C8B-B14F-4D97-AF65-F5344CB8AC3E}">
        <p14:creationId xmlns:p14="http://schemas.microsoft.com/office/powerpoint/2010/main" val="132234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3E2C0-73CA-8173-213B-5BCA0DE7D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3C0B0-49E2-5366-C23F-EBC3D454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Key Observations 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41D7FE76-4307-C321-7CB0-C321A211725D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All tests demonstrate improved power with increasing sample size.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Anderson-Darling (AD)</a:t>
            </a:r>
            <a:r>
              <a:rPr lang="en-US" sz="1400" dirty="0">
                <a:latin typeface="Aptos" panose="020B0004020202020204" pitchFamily="34" charset="0"/>
              </a:rPr>
              <a:t> consistently leads in power across most sample sizes.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Cramér-von Mises (CvM)</a:t>
            </a:r>
            <a:r>
              <a:rPr lang="en-US" sz="1400" dirty="0">
                <a:latin typeface="Aptos" panose="020B0004020202020204" pitchFamily="34" charset="0"/>
              </a:rPr>
              <a:t> performs closely behind AD and surpasses KS at moderate sizes.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Kolmogorov-Smirnov (KS)</a:t>
            </a:r>
            <a:r>
              <a:rPr lang="en-US" sz="1400" dirty="0">
                <a:latin typeface="Aptos" panose="020B0004020202020204" pitchFamily="34" charset="0"/>
              </a:rPr>
              <a:t> improves steadily but lags behind AD and CvM, especially at smaller sizes.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Chi-square</a:t>
            </a:r>
            <a:r>
              <a:rPr lang="en-US" sz="1400" dirty="0">
                <a:latin typeface="Aptos" panose="020B0004020202020204" pitchFamily="34" charset="0"/>
              </a:rPr>
              <a:t> test shows the weakest power, particularly at small and moderate sizes.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Higher </a:t>
            </a:r>
            <a:r>
              <a:rPr lang="el-GR" sz="1400" dirty="0">
                <a:latin typeface="Aptos" panose="020B0004020202020204" pitchFamily="34" charset="0"/>
              </a:rPr>
              <a:t>α </a:t>
            </a:r>
            <a:r>
              <a:rPr lang="en-US" sz="1400" dirty="0">
                <a:latin typeface="Aptos" panose="020B0004020202020204" pitchFamily="34" charset="0"/>
              </a:rPr>
              <a:t>levels (e.g., 0.10) boost power earlier across all tests.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At stricter </a:t>
            </a:r>
            <a:r>
              <a:rPr lang="el-GR" sz="1400" dirty="0">
                <a:latin typeface="Aptos" panose="020B0004020202020204" pitchFamily="34" charset="0"/>
              </a:rPr>
              <a:t>α (</a:t>
            </a:r>
            <a:r>
              <a:rPr lang="en-US" sz="1400" dirty="0">
                <a:latin typeface="Aptos" panose="020B0004020202020204" pitchFamily="34" charset="0"/>
              </a:rPr>
              <a:t>e.g., 0.01), the tests require larger sample sizes to reach near-perfect power.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 Burr Mixture model, with its complex heavy tails and multimodality, favors </a:t>
            </a:r>
            <a:r>
              <a:rPr lang="en-US" sz="1400" b="1" dirty="0">
                <a:latin typeface="Aptos" panose="020B0004020202020204" pitchFamily="34" charset="0"/>
              </a:rPr>
              <a:t>AD and CvM</a:t>
            </a:r>
            <a:r>
              <a:rPr lang="en-US" sz="1400" dirty="0">
                <a:latin typeface="Aptos" panose="020B0004020202020204" pitchFamily="34" charset="0"/>
              </a:rPr>
              <a:t> for detecting slight misspecifications.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Chi-square's poor performance</a:t>
            </a:r>
            <a:r>
              <a:rPr lang="en-US" sz="1400" dirty="0">
                <a:latin typeface="Aptos" panose="020B0004020202020204" pitchFamily="34" charset="0"/>
              </a:rPr>
              <a:t> in this context highlights limitations when bins do not reflect underlying distribution shape well.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BD8DFC-27AF-14CE-444B-40139439C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674" y="4318251"/>
            <a:ext cx="4948645" cy="70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ptos" panose="020B0004020202020204" pitchFamily="34" charset="0"/>
              </a:rPr>
              <a:t>Background &amp; Motivation</a:t>
            </a: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4294967295"/>
          </p:nvPr>
        </p:nvSpPr>
        <p:spPr>
          <a:xfrm>
            <a:off x="311700" y="1008950"/>
            <a:ext cx="8624070" cy="4042884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In actuarial science, accurate statistical models are essential for estimating insurance claims, setting premiums, and managing risk.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Goodness-of-fit (GoF) tests help assess how well a chosen model reflects the observed data, including central tendencies and tail risks.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Many practitioners rely heavily on p-values as a binary decision tool (e.g., reject or not reject), often without understanding the assumptions behind them.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Recent statistical debates have questioned the reliability of p-values, especially in small samples, complex models, or heavy-tailed distributions common in actuarial datasets.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We aim to critically assess whether p-values from standard GoF tests can be trusted for actuarial decision-making, especially under slight model misspecification.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8A56F-941A-8D17-AC7D-3E09E756C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76F5-8971-BB4F-94BE-3C6FE7F7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P-value distributions – Lognormal (Null)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8E978-F598-F90D-1C3E-42948855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6" y="1008950"/>
            <a:ext cx="8203222" cy="40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65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CB02-6AC4-1002-EDCD-CDECB796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0823E-4303-F92B-F0FA-15BEBF44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P-value distributions – Lognormal (Alternative)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6C0D0-CD1E-6A2F-0E50-3F8922FBE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72662"/>
            <a:ext cx="8278385" cy="40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5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81E6E-A801-E78C-9D2B-25DB4FEB9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57041-7800-ADFC-4A70-822193F3E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Power Curve Comparison Across Alpha Levels</a:t>
            </a:r>
            <a:endParaRPr lang="en-US" sz="2800" dirty="0">
              <a:latin typeface="Aptos" panose="020B00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D93E80-AD8A-56AB-BCF8-5E45430CA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081455"/>
            <a:ext cx="8252008" cy="371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10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E25F3-DB3B-C155-4AAE-1BA577BC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AB02-01B3-5790-92B6-4309AA72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latin typeface="Aptos" panose="020B0004020202020204" pitchFamily="34" charset="0"/>
              </a:rPr>
              <a:t>Empirical Type I Error and Power at </a:t>
            </a:r>
            <a:r>
              <a:rPr lang="el-GR" sz="2800" b="1" dirty="0">
                <a:latin typeface="Aptos" panose="020B0004020202020204" pitchFamily="34" charset="0"/>
              </a:rPr>
              <a:t>α = 0.05</a:t>
            </a:r>
            <a:endParaRPr lang="en-US" sz="2800" dirty="0">
              <a:latin typeface="Aptos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3092899-5E3E-3118-0B4D-24F45F44C3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249655"/>
              </p:ext>
            </p:extLst>
          </p:nvPr>
        </p:nvGraphicFramePr>
        <p:xfrm>
          <a:off x="121577" y="1464310"/>
          <a:ext cx="8877568" cy="2214880"/>
        </p:xfrm>
        <a:graphic>
          <a:graphicData uri="http://schemas.openxmlformats.org/drawingml/2006/table">
            <a:tbl>
              <a:tblPr firstRow="1" bandRow="1">
                <a:tableStyleId>{9AE6A75F-1242-4CFD-92F6-23320D5DA290}</a:tableStyleId>
              </a:tblPr>
              <a:tblGrid>
                <a:gridCol w="1186004">
                  <a:extLst>
                    <a:ext uri="{9D8B030D-6E8A-4147-A177-3AD203B41FA5}">
                      <a16:colId xmlns:a16="http://schemas.microsoft.com/office/drawing/2014/main" val="4014064487"/>
                    </a:ext>
                  </a:extLst>
                </a:gridCol>
                <a:gridCol w="1747319">
                  <a:extLst>
                    <a:ext uri="{9D8B030D-6E8A-4147-A177-3AD203B41FA5}">
                      <a16:colId xmlns:a16="http://schemas.microsoft.com/office/drawing/2014/main" val="2318656251"/>
                    </a:ext>
                  </a:extLst>
                </a:gridCol>
                <a:gridCol w="1756372">
                  <a:extLst>
                    <a:ext uri="{9D8B030D-6E8A-4147-A177-3AD203B41FA5}">
                      <a16:colId xmlns:a16="http://schemas.microsoft.com/office/drawing/2014/main" val="618886993"/>
                    </a:ext>
                  </a:extLst>
                </a:gridCol>
                <a:gridCol w="1964602">
                  <a:extLst>
                    <a:ext uri="{9D8B030D-6E8A-4147-A177-3AD203B41FA5}">
                      <a16:colId xmlns:a16="http://schemas.microsoft.com/office/drawing/2014/main" val="3273646982"/>
                    </a:ext>
                  </a:extLst>
                </a:gridCol>
                <a:gridCol w="2223271">
                  <a:extLst>
                    <a:ext uri="{9D8B030D-6E8A-4147-A177-3AD203B41FA5}">
                      <a16:colId xmlns:a16="http://schemas.microsoft.com/office/drawing/2014/main" val="16322164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KS (Type I / Power)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AD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CvM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Chi-sq (Type I / Power)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69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 / 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 / 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01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 / 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 / 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852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 / 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82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 / 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78159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CD30B3B-6575-ECD4-7507-C3F439CB7A72}"/>
              </a:ext>
            </a:extLst>
          </p:cNvPr>
          <p:cNvSpPr txBox="1"/>
          <p:nvPr/>
        </p:nvSpPr>
        <p:spPr>
          <a:xfrm>
            <a:off x="224235" y="3798452"/>
            <a:ext cx="2685942" cy="140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>
                <a:latin typeface="Aptos" panose="020B0004020202020204" pitchFamily="34" charset="0"/>
              </a:rPr>
              <a:t>KS (n=170)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latin typeface="Aptos" panose="020B0004020202020204" pitchFamily="34" charset="0"/>
              </a:rPr>
              <a:t>AD (n=110)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Aptos" panose="020B0004020202020204" pitchFamily="34" charset="0"/>
              </a:rPr>
              <a:t>CvM (n=170)</a:t>
            </a:r>
          </a:p>
          <a:p>
            <a:pPr>
              <a:lnSpc>
                <a:spcPct val="150000"/>
              </a:lnSpc>
            </a:pPr>
            <a:r>
              <a:rPr lang="en-US" i="1" dirty="0">
                <a:latin typeface="Aptos" panose="020B0004020202020204" pitchFamily="34" charset="0"/>
              </a:rPr>
              <a:t>Chi-square (n=130)</a:t>
            </a:r>
          </a:p>
        </p:txBody>
      </p:sp>
    </p:spTree>
    <p:extLst>
      <p:ext uri="{BB962C8B-B14F-4D97-AF65-F5344CB8AC3E}">
        <p14:creationId xmlns:p14="http://schemas.microsoft.com/office/powerpoint/2010/main" val="140011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7232-8CD4-B174-5684-59BF424E9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882B4-BC9F-A9FF-CCB1-98456FB5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Key Observations 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02911C01-9ADB-8549-8FC9-F34A0C80A267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All four tests show increasing power with sample size, as expected.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At small sample sizes (n ≤ 50), differences across tests are more pronounced.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Chi-square</a:t>
            </a:r>
            <a:r>
              <a:rPr lang="en-US" sz="1400" dirty="0">
                <a:latin typeface="Aptos" panose="020B0004020202020204" pitchFamily="34" charset="0"/>
              </a:rPr>
              <a:t> test consistently shows higher power at smaller sample sizes across all </a:t>
            </a:r>
            <a:r>
              <a:rPr lang="el-GR" sz="1400" dirty="0">
                <a:latin typeface="Aptos" panose="020B0004020202020204" pitchFamily="34" charset="0"/>
              </a:rPr>
              <a:t>α </a:t>
            </a:r>
            <a:r>
              <a:rPr lang="en-US" sz="1400" dirty="0">
                <a:latin typeface="Aptos" panose="020B0004020202020204" pitchFamily="34" charset="0"/>
              </a:rPr>
              <a:t>levels.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AD</a:t>
            </a:r>
            <a:r>
              <a:rPr lang="en-US" sz="1400" dirty="0">
                <a:latin typeface="Aptos" panose="020B0004020202020204" pitchFamily="34" charset="0"/>
              </a:rPr>
              <a:t> tests follow closely and catch up quickly as sample size increases.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KS</a:t>
            </a:r>
            <a:r>
              <a:rPr lang="en-US" sz="1400" dirty="0">
                <a:latin typeface="Aptos" panose="020B0004020202020204" pitchFamily="34" charset="0"/>
              </a:rPr>
              <a:t> and </a:t>
            </a:r>
            <a:r>
              <a:rPr lang="en-US" sz="1400" b="1" dirty="0">
                <a:latin typeface="Aptos" panose="020B0004020202020204" pitchFamily="34" charset="0"/>
              </a:rPr>
              <a:t>CvM</a:t>
            </a:r>
            <a:r>
              <a:rPr lang="en-US" sz="1400" dirty="0">
                <a:latin typeface="Aptos" panose="020B0004020202020204" pitchFamily="34" charset="0"/>
              </a:rPr>
              <a:t> lags slightly behind in early samples but performs comparably as n grows.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Higher </a:t>
            </a:r>
            <a:r>
              <a:rPr lang="el-GR" sz="1400" dirty="0">
                <a:latin typeface="Aptos" panose="020B0004020202020204" pitchFamily="34" charset="0"/>
              </a:rPr>
              <a:t>α (</a:t>
            </a:r>
            <a:r>
              <a:rPr lang="en-US" sz="1400" dirty="0">
                <a:latin typeface="Aptos" panose="020B0004020202020204" pitchFamily="34" charset="0"/>
              </a:rPr>
              <a:t>e.g., 0.10) results in faster convergence to high power, especially for all tests.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At </a:t>
            </a:r>
            <a:r>
              <a:rPr lang="el-GR" sz="1400" dirty="0">
                <a:latin typeface="Aptos" panose="020B0004020202020204" pitchFamily="34" charset="0"/>
              </a:rPr>
              <a:t>α = 0.01, </a:t>
            </a:r>
            <a:r>
              <a:rPr lang="en-US" sz="1400" dirty="0">
                <a:latin typeface="Aptos" panose="020B0004020202020204" pitchFamily="34" charset="0"/>
              </a:rPr>
              <a:t>differences are more visible, useful for conservative testing strategies.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For the slightly misspecified lognormal alternative, </a:t>
            </a:r>
            <a:r>
              <a:rPr lang="en-US" sz="1400" b="1" dirty="0">
                <a:latin typeface="Aptos" panose="020B0004020202020204" pitchFamily="34" charset="0"/>
              </a:rPr>
              <a:t>Chi-square and AD</a:t>
            </a:r>
            <a:r>
              <a:rPr lang="en-US" sz="1400" dirty="0">
                <a:latin typeface="Aptos" panose="020B0004020202020204" pitchFamily="34" charset="0"/>
              </a:rPr>
              <a:t> appear most sensitive.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Highlights the importance of considering both </a:t>
            </a:r>
            <a:r>
              <a:rPr lang="en-US" sz="1400" b="1" dirty="0">
                <a:latin typeface="Aptos" panose="020B0004020202020204" pitchFamily="34" charset="0"/>
              </a:rPr>
              <a:t>sample size</a:t>
            </a:r>
            <a:r>
              <a:rPr lang="en-US" sz="1400" dirty="0">
                <a:latin typeface="Aptos" panose="020B0004020202020204" pitchFamily="34" charset="0"/>
              </a:rPr>
              <a:t> and </a:t>
            </a:r>
            <a:r>
              <a:rPr lang="en-US" sz="1400" b="1" dirty="0">
                <a:latin typeface="Aptos" panose="020B0004020202020204" pitchFamily="34" charset="0"/>
              </a:rPr>
              <a:t>test selection</a:t>
            </a:r>
            <a:r>
              <a:rPr lang="en-US" sz="1400" dirty="0">
                <a:latin typeface="Aptos" panose="020B0004020202020204" pitchFamily="34" charset="0"/>
              </a:rPr>
              <a:t> when designing GoF assessments in actuarial settings.</a:t>
            </a:r>
          </a:p>
        </p:txBody>
      </p:sp>
    </p:spTree>
    <p:extLst>
      <p:ext uri="{BB962C8B-B14F-4D97-AF65-F5344CB8AC3E}">
        <p14:creationId xmlns:p14="http://schemas.microsoft.com/office/powerpoint/2010/main" val="24700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8271C-299D-DF64-3E89-44329B97F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1655-7FD6-F6B8-C4FC-3C995BAD2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Power Trends across both models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F336896E-EF77-8772-9B6C-98FB758C336F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en-US" sz="1400" b="1" dirty="0">
                <a:latin typeface="Aptos" panose="020B0004020202020204" pitchFamily="34" charset="0"/>
              </a:rPr>
              <a:t>Burr Mixture</a:t>
            </a:r>
            <a:endParaRPr lang="en-US" sz="14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More challenging to detect misspecification.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Gradual rise in power; larger samples needed for reliable rejection under alternatives.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AD and CvM outperformed others across sample sizes and alpha levels.</a:t>
            </a:r>
          </a:p>
          <a:p>
            <a:pPr marL="114300" indent="0">
              <a:buNone/>
            </a:pPr>
            <a:r>
              <a:rPr lang="en-US" sz="1400" b="1" dirty="0">
                <a:latin typeface="Aptos" panose="020B0004020202020204" pitchFamily="34" charset="0"/>
              </a:rPr>
              <a:t>Left-Truncated Lognormal</a:t>
            </a:r>
            <a:endParaRPr lang="en-US" sz="14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Easier to detect deviation from the null.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All tests reached near-perfect power quickly (by n ≈ 100–200).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Steep power increase even under </a:t>
            </a:r>
            <a:r>
              <a:rPr lang="el-GR" dirty="0">
                <a:latin typeface="Aptos" panose="020B0004020202020204" pitchFamily="34" charset="0"/>
              </a:rPr>
              <a:t>α = 0.01.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Tests maintained Type I error rates close to nominal levels across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Lognormal case:</a:t>
            </a:r>
            <a:r>
              <a:rPr lang="en-US" sz="1400" dirty="0">
                <a:latin typeface="Aptos" panose="020B0004020202020204" pitchFamily="34" charset="0"/>
              </a:rPr>
              <a:t> Tests highly sensitive, strong rejection of the alternative.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Burr case:</a:t>
            </a:r>
            <a:r>
              <a:rPr lang="en-US" sz="1400" dirty="0">
                <a:latin typeface="Aptos" panose="020B0004020202020204" pitchFamily="34" charset="0"/>
              </a:rPr>
              <a:t> Tests needed more observations to distinguish subtle differences.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Test effectiveness is model-dependent.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While AD and CvM generally excel, sample size and model structure shape their diagnostic power.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Practitioners should not rely on a single test or </a:t>
            </a:r>
            <a:r>
              <a:rPr lang="el-GR" sz="1400" dirty="0">
                <a:latin typeface="Aptos" panose="020B0004020202020204" pitchFamily="34" charset="0"/>
              </a:rPr>
              <a:t>α </a:t>
            </a:r>
            <a:r>
              <a:rPr lang="en-US" sz="1400" dirty="0">
                <a:latin typeface="Aptos" panose="020B0004020202020204" pitchFamily="34" charset="0"/>
              </a:rPr>
              <a:t>threshold without considering model complexity.</a:t>
            </a:r>
          </a:p>
        </p:txBody>
      </p:sp>
    </p:spTree>
    <p:extLst>
      <p:ext uri="{BB962C8B-B14F-4D97-AF65-F5344CB8AC3E}">
        <p14:creationId xmlns:p14="http://schemas.microsoft.com/office/powerpoint/2010/main" val="158872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46BF3-E615-6D6A-07FD-AFBB2F1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6C66-9B98-F34B-8FB1-97EABDEB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Conclusion &amp; Reflection 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9DA7BF3D-335F-3B12-0659-531B0BD433CF}"/>
              </a:ext>
            </a:extLst>
          </p:cNvPr>
          <p:cNvSpPr txBox="1">
            <a:spLocks/>
          </p:cNvSpPr>
          <p:nvPr/>
        </p:nvSpPr>
        <p:spPr>
          <a:xfrm>
            <a:off x="202223" y="939545"/>
            <a:ext cx="8805975" cy="414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US" sz="1400" dirty="0">
                <a:latin typeface="Aptos" panose="020B0004020202020204" pitchFamily="34" charset="0"/>
              </a:rPr>
              <a:t>This study shows that </a:t>
            </a:r>
            <a:r>
              <a:rPr lang="en-US" sz="1400" b="1" dirty="0">
                <a:latin typeface="Aptos" panose="020B0004020202020204" pitchFamily="34" charset="0"/>
              </a:rPr>
              <a:t>p-values alone are not sufficient</a:t>
            </a:r>
            <a:r>
              <a:rPr lang="en-US" sz="1400" dirty="0">
                <a:latin typeface="Aptos" panose="020B0004020202020204" pitchFamily="34" charset="0"/>
              </a:rPr>
              <a:t> for assessing model adequacy. Their reliability depends 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 </a:t>
            </a:r>
            <a:r>
              <a:rPr lang="en-US" sz="1400" b="1" dirty="0">
                <a:latin typeface="Aptos" panose="020B0004020202020204" pitchFamily="34" charset="0"/>
              </a:rPr>
              <a:t>GoF test used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Model structure</a:t>
            </a:r>
            <a:r>
              <a:rPr lang="en-US" sz="1400" dirty="0">
                <a:latin typeface="Aptos" panose="020B0004020202020204" pitchFamily="34" charset="0"/>
              </a:rPr>
              <a:t> (e.g., heavy tails or truncation)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Sample size and significance level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Degree of </a:t>
            </a:r>
            <a:r>
              <a:rPr lang="en-US" sz="1400" b="1" dirty="0">
                <a:latin typeface="Aptos" panose="020B0004020202020204" pitchFamily="34" charset="0"/>
              </a:rPr>
              <a:t>misspecification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Implications for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Model validation in actuarial science should not rely on a single test or p-value.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Use </a:t>
            </a:r>
            <a:r>
              <a:rPr lang="en-US" sz="1400" b="1" dirty="0">
                <a:latin typeface="Aptos" panose="020B0004020202020204" pitchFamily="34" charset="0"/>
              </a:rPr>
              <a:t>test power</a:t>
            </a:r>
            <a:r>
              <a:rPr lang="en-US" sz="1400" dirty="0">
                <a:latin typeface="Aptos" panose="020B0004020202020204" pitchFamily="34" charset="0"/>
              </a:rPr>
              <a:t>, data structure, and </a:t>
            </a:r>
            <a:r>
              <a:rPr lang="en-US" sz="1400" b="1" dirty="0">
                <a:latin typeface="Aptos" panose="020B0004020202020204" pitchFamily="34" charset="0"/>
              </a:rPr>
              <a:t>visual tools</a:t>
            </a:r>
            <a:r>
              <a:rPr lang="en-US" sz="1400" dirty="0">
                <a:latin typeface="Aptos" panose="020B0004020202020204" pitchFamily="34" charset="0"/>
              </a:rPr>
              <a:t> to complement GoF tests.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Supports calls in the literature for a </a:t>
            </a:r>
            <a:r>
              <a:rPr lang="en-US" sz="1400" b="1" dirty="0">
                <a:latin typeface="Aptos" panose="020B0004020202020204" pitchFamily="34" charset="0"/>
              </a:rPr>
              <a:t>more nuanced and critical use of p-values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Looking Ahead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Evaluate </a:t>
            </a:r>
            <a:r>
              <a:rPr lang="en-US" sz="1400" b="1" dirty="0">
                <a:latin typeface="Aptos" panose="020B0004020202020204" pitchFamily="34" charset="0"/>
              </a:rPr>
              <a:t>resampling-based</a:t>
            </a:r>
            <a:r>
              <a:rPr lang="en-US" sz="1400" dirty="0">
                <a:latin typeface="Aptos" panose="020B0004020202020204" pitchFamily="34" charset="0"/>
              </a:rPr>
              <a:t> or </a:t>
            </a:r>
            <a:r>
              <a:rPr lang="en-US" sz="1400" b="1" dirty="0">
                <a:latin typeface="Aptos" panose="020B0004020202020204" pitchFamily="34" charset="0"/>
              </a:rPr>
              <a:t>Bayesian methods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Apply these diagnostics in </a:t>
            </a:r>
            <a:r>
              <a:rPr lang="en-US" sz="1400" b="1" dirty="0">
                <a:latin typeface="Aptos" panose="020B0004020202020204" pitchFamily="34" charset="0"/>
              </a:rPr>
              <a:t>real-world actuarial applications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Study effects of </a:t>
            </a:r>
            <a:r>
              <a:rPr lang="en-US" sz="1400" b="1" dirty="0">
                <a:latin typeface="Aptos" panose="020B0004020202020204" pitchFamily="34" charset="0"/>
              </a:rPr>
              <a:t>more complex forms of model misspecification</a:t>
            </a:r>
            <a:endParaRPr lang="en-US" sz="1400" dirty="0">
              <a:latin typeface="Aptos" panose="020B0004020202020204" pitchFamily="34" charset="0"/>
            </a:endParaRPr>
          </a:p>
          <a:p>
            <a:pPr marL="114300" indent="0"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 marL="114300" indent="0">
              <a:buNone/>
            </a:pPr>
            <a:r>
              <a:rPr lang="en-US" sz="1400" i="1" dirty="0">
                <a:latin typeface="Aptos" panose="020B0004020202020204" pitchFamily="34" charset="0"/>
              </a:rPr>
              <a:t>“Model fit is not a binary outcome, rather a judgment call informed by evidence, context, and consequence.”</a:t>
            </a:r>
          </a:p>
        </p:txBody>
      </p:sp>
    </p:spTree>
    <p:extLst>
      <p:ext uri="{BB962C8B-B14F-4D97-AF65-F5344CB8AC3E}">
        <p14:creationId xmlns:p14="http://schemas.microsoft.com/office/powerpoint/2010/main" val="1603969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0C8BFB20-DF00-70A2-2909-F5F07999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56" y="4528457"/>
            <a:ext cx="653143" cy="615043"/>
          </a:xfrm>
          <a:prstGeom prst="rect">
            <a:avLst/>
          </a:prstGeom>
        </p:spPr>
      </p:pic>
      <p:pic>
        <p:nvPicPr>
          <p:cNvPr id="6" name="Picture 5" descr="A collage of a person&#10;&#10;AI-generated content may be incorrect.">
            <a:extLst>
              <a:ext uri="{FF2B5EF4-FFF2-40B4-BE49-F238E27FC236}">
                <a16:creationId xmlns:a16="http://schemas.microsoft.com/office/drawing/2014/main" id="{1B814042-40B2-E7E0-A107-F6BAB0458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740"/>
            <a:ext cx="2725783" cy="1517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E7CCB-87B9-92D4-9B66-1E8857A2D213}"/>
              </a:ext>
            </a:extLst>
          </p:cNvPr>
          <p:cNvSpPr txBox="1"/>
          <p:nvPr/>
        </p:nvSpPr>
        <p:spPr>
          <a:xfrm>
            <a:off x="2098766" y="2000939"/>
            <a:ext cx="49464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lgerian" pitchFamily="82" charset="77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39640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C5512DC-5A95-74F9-994E-4A08AA83E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>
            <a:extLst>
              <a:ext uri="{FF2B5EF4-FFF2-40B4-BE49-F238E27FC236}">
                <a16:creationId xmlns:a16="http://schemas.microsoft.com/office/drawing/2014/main" id="{2089FBDD-11EA-6A8D-5E56-6DBCC3F18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ptos" panose="020B0004020202020204" pitchFamily="34" charset="0"/>
              </a:rPr>
              <a:t>Objectives &amp; Research Question</a:t>
            </a:r>
          </a:p>
        </p:txBody>
      </p:sp>
      <p:sp>
        <p:nvSpPr>
          <p:cNvPr id="132" name="Google Shape;132;p26">
            <a:extLst>
              <a:ext uri="{FF2B5EF4-FFF2-40B4-BE49-F238E27FC236}">
                <a16:creationId xmlns:a16="http://schemas.microsoft.com/office/drawing/2014/main" id="{CABEC744-39B7-5ADD-B82D-3129073010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1008950"/>
            <a:ext cx="8624070" cy="4042884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To reassess the reliability and interpretability of p-value reports from four common GoF tests within actuarial model validation frameworks.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Evaluate the behavior of four GoF tests under well-specified models.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Examine the empirical distribution of p-values under the null.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Assess the statistical power of these tests under local misspecification.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❓ Core Research Question</a:t>
            </a:r>
          </a:p>
          <a:p>
            <a:pPr>
              <a:lnSpc>
                <a:spcPct val="150000"/>
              </a:lnSpc>
              <a:buNone/>
            </a:pPr>
            <a:endParaRPr lang="en-US" sz="1400" b="1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sz="1400" b="1" dirty="0">
              <a:latin typeface="Aptos" panose="020B0004020202020204" pitchFamily="34" charset="0"/>
            </a:endParaRPr>
          </a:p>
        </p:txBody>
      </p:sp>
      <p:sp>
        <p:nvSpPr>
          <p:cNvPr id="4" name="Round Diagonal Corner Rectangle 3">
            <a:extLst>
              <a:ext uri="{FF2B5EF4-FFF2-40B4-BE49-F238E27FC236}">
                <a16:creationId xmlns:a16="http://schemas.microsoft.com/office/drawing/2014/main" id="{B4845224-FFD0-4386-AA83-E4E2C6968BDD}"/>
              </a:ext>
            </a:extLst>
          </p:cNvPr>
          <p:cNvSpPr/>
          <p:nvPr/>
        </p:nvSpPr>
        <p:spPr>
          <a:xfrm>
            <a:off x="1453082" y="3727421"/>
            <a:ext cx="6495862" cy="814258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Aptos" panose="020B0004020202020204" pitchFamily="34" charset="0"/>
              </a:rPr>
              <a:t>Can p-value reports alone provide sufficient evidence for model adequacy in actuarial decision-making, or do they risk misleading inference when used in isolation?</a:t>
            </a:r>
          </a:p>
        </p:txBody>
      </p:sp>
    </p:spTree>
    <p:extLst>
      <p:ext uri="{BB962C8B-B14F-4D97-AF65-F5344CB8AC3E}">
        <p14:creationId xmlns:p14="http://schemas.microsoft.com/office/powerpoint/2010/main" val="234019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4648FC9-1F93-1D23-771E-103AE64F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>
            <a:extLst>
              <a:ext uri="{FF2B5EF4-FFF2-40B4-BE49-F238E27FC236}">
                <a16:creationId xmlns:a16="http://schemas.microsoft.com/office/drawing/2014/main" id="{3F33B96E-4187-7211-B658-2D59041BF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2876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ptos" panose="020B0004020202020204" pitchFamily="34" charset="0"/>
              </a:rPr>
              <a:t>Overview of GoF Tests</a:t>
            </a:r>
          </a:p>
        </p:txBody>
      </p:sp>
      <p:sp>
        <p:nvSpPr>
          <p:cNvPr id="132" name="Google Shape;132;p26">
            <a:extLst>
              <a:ext uri="{FF2B5EF4-FFF2-40B4-BE49-F238E27FC236}">
                <a16:creationId xmlns:a16="http://schemas.microsoft.com/office/drawing/2014/main" id="{01DD09CA-2678-6CAC-51B3-3DF460CB6B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699" y="945575"/>
            <a:ext cx="8642177" cy="4124365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Kolmogorov–Smirnov (KS) Test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Measures the </a:t>
            </a:r>
            <a:r>
              <a:rPr lang="en-US" sz="1400" b="1" dirty="0">
                <a:latin typeface="Aptos" panose="020B0004020202020204" pitchFamily="34" charset="0"/>
              </a:rPr>
              <a:t>maximum absolute difference</a:t>
            </a:r>
            <a:r>
              <a:rPr lang="en-US" sz="1400" dirty="0">
                <a:latin typeface="Aptos" panose="020B0004020202020204" pitchFamily="34" charset="0"/>
              </a:rPr>
              <a:t> between the empirical and theoretical cumulative distribution functions (CDFs).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Anderson–Darling (AD) Test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Enhances the KS test by giving </a:t>
            </a:r>
            <a:r>
              <a:rPr lang="en-US" sz="1400" b="1" dirty="0">
                <a:latin typeface="Aptos" panose="020B0004020202020204" pitchFamily="34" charset="0"/>
              </a:rPr>
              <a:t>more weight to tail discrepancies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Chi-Square Test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Compares </a:t>
            </a:r>
            <a:r>
              <a:rPr lang="en-US" sz="1400" b="1" dirty="0">
                <a:latin typeface="Aptos" panose="020B0004020202020204" pitchFamily="34" charset="0"/>
              </a:rPr>
              <a:t>observed vs expected frequencies</a:t>
            </a:r>
            <a:r>
              <a:rPr lang="en-US" sz="1400" dirty="0">
                <a:latin typeface="Aptos" panose="020B0004020202020204" pitchFamily="34" charset="0"/>
              </a:rPr>
              <a:t> across binned intervals.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Effective for </a:t>
            </a:r>
            <a:r>
              <a:rPr lang="en-US" sz="1400" b="1" dirty="0">
                <a:latin typeface="Aptos" panose="020B0004020202020204" pitchFamily="34" charset="0"/>
              </a:rPr>
              <a:t>categorical or discretized data.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Cramér–von Mises (CvM) Test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Focuses on the </a:t>
            </a:r>
            <a:r>
              <a:rPr lang="en-US" sz="1400" b="1" dirty="0">
                <a:latin typeface="Aptos" panose="020B0004020202020204" pitchFamily="34" charset="0"/>
              </a:rPr>
              <a:t>squared difference across the entire distribution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Balances sensitivity </a:t>
            </a:r>
            <a:r>
              <a:rPr lang="en-US" sz="1400" b="1" dirty="0">
                <a:latin typeface="Aptos" panose="020B0004020202020204" pitchFamily="34" charset="0"/>
              </a:rPr>
              <a:t>across center and tails</a:t>
            </a:r>
            <a:r>
              <a:rPr lang="en-US" sz="1400" dirty="0">
                <a:latin typeface="Aptos" panose="020B0004020202020204" pitchFamily="34" charset="0"/>
              </a:rPr>
              <a:t>, offering a more </a:t>
            </a:r>
            <a:r>
              <a:rPr lang="en-US" sz="1400" b="1" dirty="0">
                <a:latin typeface="Aptos" panose="020B0004020202020204" pitchFamily="34" charset="0"/>
              </a:rPr>
              <a:t>global fit assessment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388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5EE9DD8-8A68-7013-EAC3-A26795D70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>
            <a:extLst>
              <a:ext uri="{FF2B5EF4-FFF2-40B4-BE49-F238E27FC236}">
                <a16:creationId xmlns:a16="http://schemas.microsoft.com/office/drawing/2014/main" id="{AEE0C3E1-EC65-00D9-0828-8B1343C1F6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72876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ptos" panose="020B0004020202020204" pitchFamily="34" charset="0"/>
              </a:rPr>
              <a:t>Test Statistics Definitions </a:t>
            </a:r>
          </a:p>
        </p:txBody>
      </p:sp>
      <p:sp>
        <p:nvSpPr>
          <p:cNvPr id="132" name="Google Shape;132;p26">
            <a:extLst>
              <a:ext uri="{FF2B5EF4-FFF2-40B4-BE49-F238E27FC236}">
                <a16:creationId xmlns:a16="http://schemas.microsoft.com/office/drawing/2014/main" id="{0A483EEB-3C41-2706-E049-9C95D66271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699" y="945575"/>
            <a:ext cx="8642177" cy="4124365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  <p:pic>
        <p:nvPicPr>
          <p:cNvPr id="11" name="Picture 10" descr="A black math equation&#10;&#10;AI-generated content may be incorrect.">
            <a:extLst>
              <a:ext uri="{FF2B5EF4-FFF2-40B4-BE49-F238E27FC236}">
                <a16:creationId xmlns:a16="http://schemas.microsoft.com/office/drawing/2014/main" id="{12AC54EB-840E-3785-24AD-F6289F32E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709" y="905849"/>
            <a:ext cx="3060700" cy="736600"/>
          </a:xfrm>
          <a:prstGeom prst="rect">
            <a:avLst/>
          </a:prstGeom>
        </p:spPr>
      </p:pic>
      <p:pic>
        <p:nvPicPr>
          <p:cNvPr id="13" name="Picture 12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D8299119-35EE-84E2-2318-727DF2293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38" y="1671024"/>
            <a:ext cx="4445000" cy="1041400"/>
          </a:xfrm>
          <a:prstGeom prst="rect">
            <a:avLst/>
          </a:prstGeom>
        </p:spPr>
      </p:pic>
      <p:pic>
        <p:nvPicPr>
          <p:cNvPr id="15" name="Picture 14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B74B9712-28F0-B74E-BC29-5CD4388A1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8688" y="2804499"/>
            <a:ext cx="2603500" cy="977900"/>
          </a:xfrm>
          <a:prstGeom prst="rect">
            <a:avLst/>
          </a:prstGeom>
        </p:spPr>
      </p:pic>
      <p:pic>
        <p:nvPicPr>
          <p:cNvPr id="17" name="Picture 16" descr="A black math equation&#10;&#10;AI-generated content may be incorrect.">
            <a:extLst>
              <a:ext uri="{FF2B5EF4-FFF2-40B4-BE49-F238E27FC236}">
                <a16:creationId xmlns:a16="http://schemas.microsoft.com/office/drawing/2014/main" id="{BF29B0E4-44A2-9B28-C52D-2B47F90C2C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938" y="3874474"/>
            <a:ext cx="4191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5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30C475A8-B121-EF5B-C6B3-BDC488A2E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>
            <a:extLst>
              <a:ext uri="{FF2B5EF4-FFF2-40B4-BE49-F238E27FC236}">
                <a16:creationId xmlns:a16="http://schemas.microsoft.com/office/drawing/2014/main" id="{0E0699B4-892E-93C1-0F7B-8769BDE249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8193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Widespread Use in Actuarial Research </a:t>
            </a:r>
            <a:endParaRPr sz="2800" dirty="0"/>
          </a:p>
        </p:txBody>
      </p:sp>
      <p:sp>
        <p:nvSpPr>
          <p:cNvPr id="160" name="Google Shape;160;p30">
            <a:extLst>
              <a:ext uri="{FF2B5EF4-FFF2-40B4-BE49-F238E27FC236}">
                <a16:creationId xmlns:a16="http://schemas.microsoft.com/office/drawing/2014/main" id="{D4B1E2D3-E42E-1365-C56D-7F0421DBB2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954630"/>
            <a:ext cx="8651231" cy="4115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ct val="129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KS, AD, and Chi-square tests are widely used in modeling insurance losses, cyber risk, and catastrophe data.</a:t>
            </a:r>
          </a:p>
          <a:p>
            <a:pPr>
              <a:buSzPct val="129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Often combined with AIC/BIC.</a:t>
            </a: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88900" indent="0">
              <a:buSzPct val="129000"/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 marL="88900" indent="0">
              <a:buSzPct val="129000"/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How well GoF tests behave under the null (e.g., uniformity of p-values).</a:t>
            </a:r>
          </a:p>
          <a:p>
            <a:pPr>
              <a:buSzPct val="129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Whether the tests have sufficient power to detect slight misspecifications.</a:t>
            </a:r>
          </a:p>
          <a:p>
            <a:pPr>
              <a:buSzPct val="129000"/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Practical consequences of GoF interpretation in actuarial decisions.</a:t>
            </a:r>
          </a:p>
          <a:p>
            <a:pPr marL="88900" indent="0">
              <a:buSzPct val="129000"/>
              <a:buNone/>
            </a:pPr>
            <a:endParaRPr lang="en-US" sz="1400" dirty="0">
              <a:latin typeface="Aptos" panose="020B0004020202020204" pitchFamily="34" charset="0"/>
            </a:endParaRPr>
          </a:p>
          <a:p>
            <a:pPr>
              <a:buSzPct val="129000"/>
              <a:buFont typeface="Arial" panose="020B0604020202020204" pitchFamily="34" charset="0"/>
              <a:buChar char="•"/>
            </a:pPr>
            <a:endParaRPr lang="en-US" sz="1400" dirty="0">
              <a:latin typeface="Aptos" panose="020B00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0F4331-D02B-B41C-72F4-3560FC2D6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890158"/>
              </p:ext>
            </p:extLst>
          </p:nvPr>
        </p:nvGraphicFramePr>
        <p:xfrm>
          <a:off x="1589315" y="1962678"/>
          <a:ext cx="6096000" cy="1859280"/>
        </p:xfrm>
        <a:graphic>
          <a:graphicData uri="http://schemas.openxmlformats.org/drawingml/2006/table">
            <a:tbl>
              <a:tblPr firstRow="1" bandRow="1">
                <a:tableStyleId>{9AE6A75F-1242-4CFD-92F6-23320D5DA290}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9081217"/>
                    </a:ext>
                  </a:extLst>
                </a:gridCol>
                <a:gridCol w="2591303">
                  <a:extLst>
                    <a:ext uri="{9D8B030D-6E8A-4147-A177-3AD203B41FA5}">
                      <a16:colId xmlns:a16="http://schemas.microsoft.com/office/drawing/2014/main" val="109509629"/>
                    </a:ext>
                  </a:extLst>
                </a:gridCol>
                <a:gridCol w="1472697">
                  <a:extLst>
                    <a:ext uri="{9D8B030D-6E8A-4147-A177-3AD203B41FA5}">
                      <a16:colId xmlns:a16="http://schemas.microsoft.com/office/drawing/2014/main" val="27469670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Dataset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Tests 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188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ptos" panose="020B0004020202020204" pitchFamily="34" charset="0"/>
                        </a:rPr>
                        <a:t>Miljkovic &amp; Grün (2016)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Danish Insurance Fire Losses </a:t>
                      </a:r>
                    </a:p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(n= 2492)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KS, AD, Chi-square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1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ptos" panose="020B0004020202020204" pitchFamily="34" charset="0"/>
                        </a:rPr>
                        <a:t>Eling &amp; Loperfido (2017): 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PRC Data breach dataset </a:t>
                      </a:r>
                    </a:p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(n = 2266)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KS, 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35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Aptos" panose="020B0004020202020204" pitchFamily="34" charset="0"/>
                        </a:rPr>
                        <a:t>Ma &amp; Ma (2013): </a:t>
                      </a:r>
                      <a:endParaRPr lang="en-US" b="0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Insurance Data </a:t>
                      </a:r>
                    </a:p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(n = 770)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ptos" panose="020B0004020202020204" pitchFamily="34" charset="0"/>
                        </a:rPr>
                        <a:t>KS, AD, not Chi-square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70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229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>
          <a:extLst>
            <a:ext uri="{FF2B5EF4-FFF2-40B4-BE49-F238E27FC236}">
              <a16:creationId xmlns:a16="http://schemas.microsoft.com/office/drawing/2014/main" id="{B9919273-767A-EFFD-EC91-0B89402BB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>
            <a:extLst>
              <a:ext uri="{FF2B5EF4-FFF2-40B4-BE49-F238E27FC236}">
                <a16:creationId xmlns:a16="http://schemas.microsoft.com/office/drawing/2014/main" id="{F546D9DD-4169-0B06-D1F2-9AC23A8190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36250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Aptos" panose="020B0004020202020204" pitchFamily="34" charset="0"/>
              </a:rPr>
              <a:t>The P-value Debate</a:t>
            </a:r>
          </a:p>
        </p:txBody>
      </p:sp>
      <p:sp>
        <p:nvSpPr>
          <p:cNvPr id="160" name="Google Shape;160;p30">
            <a:extLst>
              <a:ext uri="{FF2B5EF4-FFF2-40B4-BE49-F238E27FC236}">
                <a16:creationId xmlns:a16="http://schemas.microsoft.com/office/drawing/2014/main" id="{901F3A63-678C-762E-8D00-29CE3A6E0D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1700" y="939545"/>
            <a:ext cx="8520600" cy="4085127"/>
          </a:xfrm>
        </p:spPr>
        <p:txBody>
          <a:bodyPr spcFirstLastPara="1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 </a:t>
            </a:r>
            <a:r>
              <a:rPr lang="en-US" sz="1400" b="1" dirty="0">
                <a:latin typeface="Aptos" panose="020B0004020202020204" pitchFamily="34" charset="0"/>
              </a:rPr>
              <a:t>American Statistical Association (ASA, 2016)</a:t>
            </a:r>
            <a:r>
              <a:rPr lang="en-US" sz="1400" dirty="0">
                <a:latin typeface="Aptos" panose="020B0004020202020204" pitchFamily="34" charset="0"/>
              </a:rPr>
              <a:t> cautioned against the overuse and misinterpretation of p-values in scientific research.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In actuarial practice, where decisions carry financial weight, reliance on p &lt; 0.05 can be especially risky.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9D5BDEB-1575-8FCE-12F4-82F7229EA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35961"/>
              </p:ext>
            </p:extLst>
          </p:nvPr>
        </p:nvGraphicFramePr>
        <p:xfrm>
          <a:off x="814812" y="2502858"/>
          <a:ext cx="7324254" cy="1529080"/>
        </p:xfrm>
        <a:graphic>
          <a:graphicData uri="http://schemas.openxmlformats.org/drawingml/2006/table">
            <a:tbl>
              <a:tblPr firstRow="1" bandRow="1">
                <a:tableStyleId>{9AE6A75F-1242-4CFD-92F6-23320D5DA290}</a:tableStyleId>
              </a:tblPr>
              <a:tblGrid>
                <a:gridCol w="2933323">
                  <a:extLst>
                    <a:ext uri="{9D8B030D-6E8A-4147-A177-3AD203B41FA5}">
                      <a16:colId xmlns:a16="http://schemas.microsoft.com/office/drawing/2014/main" val="1295705722"/>
                    </a:ext>
                  </a:extLst>
                </a:gridCol>
                <a:gridCol w="1928388">
                  <a:extLst>
                    <a:ext uri="{9D8B030D-6E8A-4147-A177-3AD203B41FA5}">
                      <a16:colId xmlns:a16="http://schemas.microsoft.com/office/drawing/2014/main" val="1038192785"/>
                    </a:ext>
                  </a:extLst>
                </a:gridCol>
                <a:gridCol w="2462543">
                  <a:extLst>
                    <a:ext uri="{9D8B030D-6E8A-4147-A177-3AD203B41FA5}">
                      <a16:colId xmlns:a16="http://schemas.microsoft.com/office/drawing/2014/main" val="3643162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Keep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Modify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ptos" panose="020B0004020202020204" pitchFamily="34" charset="0"/>
                        </a:rPr>
                        <a:t>Abandon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15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>
                          <a:latin typeface="Aptos" panose="020B0004020202020204" pitchFamily="34" charset="0"/>
                        </a:rPr>
                        <a:t>Murtaugh (2014), Lakens (2021)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  <a:p>
                      <a:r>
                        <a:rPr lang="en-US" dirty="0">
                          <a:latin typeface="Aptos" panose="020B0004020202020204" pitchFamily="34" charset="0"/>
                        </a:rPr>
                        <a:t>Correctly interpret and combined with other 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>
                          <a:latin typeface="Aptos" panose="020B0004020202020204" pitchFamily="34" charset="0"/>
                        </a:rPr>
                        <a:t>Benjamin et al. (2019)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  <a:p>
                      <a:r>
                        <a:rPr lang="en-US" dirty="0">
                          <a:latin typeface="Aptos" panose="020B0004020202020204" pitchFamily="34" charset="0"/>
                        </a:rPr>
                        <a:t>Lower threshold to </a:t>
                      </a:r>
                      <a:r>
                        <a:rPr lang="en-US" b="1" dirty="0">
                          <a:latin typeface="Aptos" panose="020B0004020202020204" pitchFamily="34" charset="0"/>
                        </a:rPr>
                        <a:t>p &lt; 0.005</a:t>
                      </a:r>
                      <a:r>
                        <a:rPr lang="en-US" dirty="0">
                          <a:latin typeface="Aptos" panose="020B0004020202020204" pitchFamily="34" charset="0"/>
                        </a:rPr>
                        <a:t> to reduce false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i="1" dirty="0">
                          <a:latin typeface="Aptos" panose="020B0004020202020204" pitchFamily="34" charset="0"/>
                        </a:rPr>
                        <a:t>McShane et al. (2019)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>
                        <a:latin typeface="Aptos" panose="020B000402020202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Aptos" panose="020B0004020202020204" pitchFamily="34" charset="0"/>
                        </a:rPr>
                        <a:t>Argue for dropping rigid thresholds altogether.</a:t>
                      </a:r>
                    </a:p>
                    <a:p>
                      <a:endParaRPr lang="en-US" dirty="0">
                        <a:latin typeface="Aptos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150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56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3A7E-DF43-7F5B-07F6-131E0B62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Limitations of P-value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0F562DFE-116A-8447-6F8C-65DCA30210FB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Over-simplification of Evidence: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P-values are often used mechanically to accept or reject hypotheses, ignoring deeper nuances.</a:t>
            </a: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Arbitrary Thresholds: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 widespread reliance on p &lt; 0.05 excludes findings that may be practically meaningful but not “statistically significant.”</a:t>
            </a: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Encouragement of Questionable Practices: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The pressure to achieve significance encourages p-hacking and selective reporting, distorting the scientific literature.</a:t>
            </a:r>
          </a:p>
          <a:p>
            <a:pPr>
              <a:buNone/>
            </a:pPr>
            <a:r>
              <a:rPr lang="en-US" sz="1400" b="1" dirty="0">
                <a:latin typeface="Aptos" panose="020B0004020202020204" pitchFamily="34" charset="0"/>
              </a:rPr>
              <a:t>Inconsistency Across Replications: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Similar findings (e.g., p = 0.004 vs p = 0.03) may be treated inconsistently, creating misleading replication judgments.</a:t>
            </a:r>
          </a:p>
          <a:p>
            <a:pPr marL="114300" indent="0">
              <a:buNone/>
            </a:pPr>
            <a:r>
              <a:rPr lang="en-US" sz="1400" b="1" dirty="0">
                <a:latin typeface="Aptos" panose="020B0004020202020204" pitchFamily="34" charset="0"/>
              </a:rPr>
              <a:t>Neglect of Context: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P-values fail to account for study design, prior evidence, or real-world consequences—all essential in actuarial decision-making.</a:t>
            </a:r>
          </a:p>
          <a:p>
            <a:pPr>
              <a:buNone/>
            </a:pPr>
            <a:endParaRPr lang="en-US" sz="14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261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A2017-D97C-07A9-D57D-658B10DAF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824B-8CEE-9608-BCA8-E484CF15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Simulation Framework</a:t>
            </a:r>
          </a:p>
        </p:txBody>
      </p:sp>
      <p:sp>
        <p:nvSpPr>
          <p:cNvPr id="5" name="Google Shape;160;p30">
            <a:extLst>
              <a:ext uri="{FF2B5EF4-FFF2-40B4-BE49-F238E27FC236}">
                <a16:creationId xmlns:a16="http://schemas.microsoft.com/office/drawing/2014/main" id="{DD9AF122-5153-D221-5B40-43AD3D9D05E5}"/>
              </a:ext>
            </a:extLst>
          </p:cNvPr>
          <p:cNvSpPr txBox="1">
            <a:spLocks/>
          </p:cNvSpPr>
          <p:nvPr/>
        </p:nvSpPr>
        <p:spPr>
          <a:xfrm>
            <a:off x="311700" y="939545"/>
            <a:ext cx="8696498" cy="4085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4123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Evaluate the behavior of GoF tests under both correct and slightly incorrect model assumptions.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Burr Mixture:</a:t>
            </a:r>
            <a:r>
              <a:rPr lang="en-US" sz="1400" dirty="0">
                <a:latin typeface="Aptos" panose="020B0004020202020204" pitchFamily="34" charset="0"/>
              </a:rPr>
              <a:t> Fitted to Danish fire loss data (n=2492); best model per </a:t>
            </a:r>
            <a:r>
              <a:rPr lang="en-US" sz="1400" i="1" dirty="0">
                <a:latin typeface="Aptos" panose="020B0004020202020204" pitchFamily="34" charset="0"/>
              </a:rPr>
              <a:t>Miljkovic &amp; Grün (2016)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Lognormal:</a:t>
            </a:r>
            <a:r>
              <a:rPr lang="en-US" sz="1400" dirty="0">
                <a:latin typeface="Aptos" panose="020B0004020202020204" pitchFamily="34" charset="0"/>
              </a:rPr>
              <a:t> Fitted to left truncated Secura Re automobile claims (n=371); selected as best by </a:t>
            </a:r>
            <a:r>
              <a:rPr lang="en-US" sz="1400" i="1" dirty="0">
                <a:latin typeface="Aptos" panose="020B0004020202020204" pitchFamily="34" charset="0"/>
              </a:rPr>
              <a:t>Blostein &amp; Miljkovic (2019)</a:t>
            </a:r>
            <a:r>
              <a:rPr lang="en-US" sz="1400" dirty="0"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All </a:t>
            </a:r>
            <a:r>
              <a:rPr lang="en-US" sz="1400" b="1" dirty="0">
                <a:latin typeface="Aptos" panose="020B0004020202020204" pitchFamily="34" charset="0"/>
              </a:rPr>
              <a:t>null model parameters</a:t>
            </a:r>
            <a:r>
              <a:rPr lang="en-US" sz="1400" dirty="0">
                <a:latin typeface="Aptos" panose="020B0004020202020204" pitchFamily="34" charset="0"/>
              </a:rPr>
              <a:t> were taken directly from the respective papers to ensure realistic and empirically grounded setups.</a:t>
            </a:r>
          </a:p>
          <a:p>
            <a:pPr>
              <a:lnSpc>
                <a:spcPct val="150000"/>
              </a:lnSpc>
              <a:buNone/>
            </a:pPr>
            <a:r>
              <a:rPr lang="en-US" sz="1400" b="1" dirty="0">
                <a:latin typeface="Aptos" panose="020B0004020202020204" pitchFamily="34" charset="0"/>
              </a:rPr>
              <a:t>Simulation Design:</a:t>
            </a:r>
            <a:endParaRPr lang="en-US" sz="1400" dirty="0">
              <a:latin typeface="Aptos" panose="020B00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Sample sizes:</a:t>
            </a:r>
            <a:r>
              <a:rPr lang="en-US" sz="1400" dirty="0">
                <a:latin typeface="Aptos" panose="020B0004020202020204" pitchFamily="34" charset="0"/>
              </a:rPr>
              <a:t> 10, 50, 100, 500, 1000, 2000, 2500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Simulations:</a:t>
            </a:r>
            <a:r>
              <a:rPr lang="en-US" sz="1400" dirty="0">
                <a:latin typeface="Aptos" panose="020B0004020202020204" pitchFamily="34" charset="0"/>
              </a:rPr>
              <a:t> 2000 per condition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Aptos" panose="020B0004020202020204" pitchFamily="34" charset="0"/>
              </a:rPr>
              <a:t>Significance levels:</a:t>
            </a:r>
            <a:r>
              <a:rPr lang="en-US" sz="1400" dirty="0">
                <a:latin typeface="Aptos" panose="020B0004020202020204" pitchFamily="34" charset="0"/>
              </a:rPr>
              <a:t> </a:t>
            </a:r>
            <a:r>
              <a:rPr lang="el-GR" sz="1400" dirty="0">
                <a:latin typeface="Aptos" panose="020B0004020202020204" pitchFamily="34" charset="0"/>
              </a:rPr>
              <a:t>α = 0.01, 0.05, 0.10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Aptos" panose="020B0004020202020204" pitchFamily="34" charset="0"/>
              </a:rPr>
              <a:t>Both null and locally misspecified alternatives were tested.</a:t>
            </a:r>
          </a:p>
        </p:txBody>
      </p:sp>
    </p:spTree>
    <p:extLst>
      <p:ext uri="{BB962C8B-B14F-4D97-AF65-F5344CB8AC3E}">
        <p14:creationId xmlns:p14="http://schemas.microsoft.com/office/powerpoint/2010/main" val="15777285"/>
      </p:ext>
    </p:extLst>
  </p:cSld>
  <p:clrMapOvr>
    <a:masterClrMapping/>
  </p:clrMapOvr>
</p:sld>
</file>

<file path=ppt/theme/theme1.xml><?xml version="1.0" encoding="utf-8"?>
<a:theme xmlns:a="http://schemas.openxmlformats.org/drawingml/2006/main" name="Miami University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EEEEE"/>
      </a:lt2>
      <a:accent1>
        <a:srgbClr val="C41230"/>
      </a:accent1>
      <a:accent2>
        <a:srgbClr val="AD102A"/>
      </a:accent2>
      <a:accent3>
        <a:srgbClr val="CCC9B8"/>
      </a:accent3>
      <a:accent4>
        <a:srgbClr val="EDECE2"/>
      </a:accent4>
      <a:accent5>
        <a:srgbClr val="EFDB72"/>
      </a:accent5>
      <a:accent6>
        <a:srgbClr val="00000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2025</Words>
  <Application>Microsoft Macintosh PowerPoint</Application>
  <PresentationFormat>On-screen Show (16:9)</PresentationFormat>
  <Paragraphs>260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Algerian</vt:lpstr>
      <vt:lpstr>Aptos</vt:lpstr>
      <vt:lpstr>Arial</vt:lpstr>
      <vt:lpstr>Miami University</vt:lpstr>
      <vt:lpstr>Can we rely on p-values?</vt:lpstr>
      <vt:lpstr>Background &amp; Motivation</vt:lpstr>
      <vt:lpstr>Objectives &amp; Research Question</vt:lpstr>
      <vt:lpstr>Overview of GoF Tests</vt:lpstr>
      <vt:lpstr>Test Statistics Definitions </vt:lpstr>
      <vt:lpstr>Widespread Use in Actuarial Research </vt:lpstr>
      <vt:lpstr>The P-value Debate</vt:lpstr>
      <vt:lpstr>Limitations of P-value</vt:lpstr>
      <vt:lpstr>Simulation Framework</vt:lpstr>
      <vt:lpstr>Why These Models?</vt:lpstr>
      <vt:lpstr>Why Local Model Misspecification?</vt:lpstr>
      <vt:lpstr>Burr Mixture Model</vt:lpstr>
      <vt:lpstr>Lognormal Model</vt:lpstr>
      <vt:lpstr>PDF Plots of Models</vt:lpstr>
      <vt:lpstr>P-value distributions – Burr Mixture (Null) </vt:lpstr>
      <vt:lpstr>P-value distributions – Burr Mixture (Alternative) </vt:lpstr>
      <vt:lpstr>Power Curve Comparison Across Alpha Levels</vt:lpstr>
      <vt:lpstr>Empirical Type I Error and Power at α = 0.05</vt:lpstr>
      <vt:lpstr>Key Observations </vt:lpstr>
      <vt:lpstr>P-value distributions – Lognormal (Null) </vt:lpstr>
      <vt:lpstr>P-value distributions – Lognormal (Alternative) </vt:lpstr>
      <vt:lpstr>Power Curve Comparison Across Alpha Levels</vt:lpstr>
      <vt:lpstr>Empirical Type I Error and Power at α = 0.05</vt:lpstr>
      <vt:lpstr>Key Observations </vt:lpstr>
      <vt:lpstr>Power Trends across both models</vt:lpstr>
      <vt:lpstr>Conclusion &amp; Reflection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Okanta, Michael Mr.</cp:lastModifiedBy>
  <cp:revision>24</cp:revision>
  <dcterms:modified xsi:type="dcterms:W3CDTF">2025-05-16T12:41:54Z</dcterms:modified>
</cp:coreProperties>
</file>